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2" r:id="rId6"/>
    <p:sldId id="263" r:id="rId7"/>
    <p:sldId id="264" r:id="rId8"/>
    <p:sldId id="273" r:id="rId9"/>
    <p:sldId id="271" r:id="rId10"/>
    <p:sldId id="267" r:id="rId11"/>
    <p:sldId id="266" r:id="rId12"/>
    <p:sldId id="268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Rasmusson" initials="PR" lastIdx="1" clrIdx="0">
    <p:extLst>
      <p:ext uri="{19B8F6BF-5375-455C-9EA6-DF929625EA0E}">
        <p15:presenceInfo xmlns:p15="http://schemas.microsoft.com/office/powerpoint/2012/main" xmlns="" userId="Peter Rasmu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0" autoAdjust="0"/>
  </p:normalViewPr>
  <p:slideViewPr>
    <p:cSldViewPr>
      <p:cViewPr varScale="1">
        <p:scale>
          <a:sx n="70" d="100"/>
          <a:sy n="70" d="100"/>
        </p:scale>
        <p:origin x="-3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8C237-63C1-4F0F-890F-772E9904389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05B29-D948-49A8-9778-9423F556E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4787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6C32-3369-4118-9D70-B209A5DC7C52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84264-3CBD-46C3-B3FE-C8FCEF3B0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37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19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24000"/>
            <a:ext cx="9144000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962400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08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152400"/>
            <a:ext cx="6324600" cy="5562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287962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773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47800"/>
            <a:ext cx="91440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251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33725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335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6687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447800"/>
            <a:ext cx="91440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62400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62400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60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447800"/>
            <a:ext cx="91440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8772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8772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28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447800"/>
            <a:ext cx="91440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815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464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447800"/>
            <a:ext cx="91440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267199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199"/>
            <a:ext cx="3008313" cy="42671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57137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0" y="6172200"/>
            <a:ext cx="1219200" cy="244475"/>
          </a:xfrm>
        </p:spPr>
        <p:txBody>
          <a:bodyPr/>
          <a:lstStyle/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172200"/>
            <a:ext cx="3048000" cy="244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066800" cy="244475"/>
          </a:xfrm>
        </p:spPr>
        <p:txBody>
          <a:bodyPr/>
          <a:lstStyle/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34000"/>
            <a:ext cx="5486400" cy="533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6532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874D-C921-4220-A65C-4BAB11AE3B47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442B-D99B-4545-A2FB-29D5BAA86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6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County of Otsego IDA Broadband Feasibility Study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71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Strong customer demand for high speed broadband services</a:t>
            </a:r>
          </a:p>
          <a:p>
            <a:pPr lvl="1"/>
            <a:r>
              <a:rPr lang="en-US" dirty="0" smtClean="0"/>
              <a:t>Drives positive financial projections</a:t>
            </a:r>
          </a:p>
          <a:p>
            <a:r>
              <a:rPr lang="en-US" dirty="0" smtClean="0"/>
              <a:t>Potential partners bring strong experience and assets to the Public Private Partnership</a:t>
            </a:r>
          </a:p>
          <a:p>
            <a:r>
              <a:rPr lang="en-US" dirty="0" smtClean="0"/>
              <a:t>Loan and grants funds are available</a:t>
            </a:r>
          </a:p>
          <a:p>
            <a:r>
              <a:rPr lang="en-US" dirty="0" smtClean="0"/>
              <a:t>Very challenging terrain for both FTTx and fixed </a:t>
            </a:r>
            <a:r>
              <a:rPr lang="en-US" dirty="0"/>
              <a:t>w</a:t>
            </a:r>
            <a:r>
              <a:rPr lang="en-US" dirty="0" smtClean="0"/>
              <a:t>ireless services </a:t>
            </a:r>
          </a:p>
          <a:p>
            <a:pPr lvl="1"/>
            <a:r>
              <a:rPr lang="en-US" dirty="0" smtClean="0"/>
              <a:t>Several strategies available to extend service after initial build out plan</a:t>
            </a:r>
          </a:p>
          <a:p>
            <a:r>
              <a:rPr lang="en-US" dirty="0" smtClean="0"/>
              <a:t>Public Private Partnership will develop marketing plan</a:t>
            </a:r>
          </a:p>
        </p:txBody>
      </p:sp>
    </p:spTree>
    <p:extLst>
      <p:ext uri="{BB962C8B-B14F-4D97-AF65-F5344CB8AC3E}">
        <p14:creationId xmlns:p14="http://schemas.microsoft.com/office/powerpoint/2010/main" xmlns="" val="10081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Deliver broadband access to unserved areas of the County</a:t>
            </a:r>
          </a:p>
          <a:p>
            <a:r>
              <a:rPr lang="en-US" dirty="0" smtClean="0"/>
              <a:t>Dramatic underinvestment over decades by incumbent carriers in the County</a:t>
            </a:r>
          </a:p>
          <a:p>
            <a:pPr lvl="1"/>
            <a:r>
              <a:rPr lang="en-US" dirty="0" smtClean="0"/>
              <a:t>Dial up Internet access in many rural areas</a:t>
            </a:r>
          </a:p>
          <a:p>
            <a:pPr lvl="1"/>
            <a:r>
              <a:rPr lang="en-US" dirty="0" smtClean="0"/>
              <a:t>Limited DSL / cable modem / fixed wireless in parts of rural areas at speeds much less than 10 MB down and 1 MB up</a:t>
            </a:r>
          </a:p>
          <a:p>
            <a:pPr lvl="1"/>
            <a:r>
              <a:rPr lang="en-US" dirty="0"/>
              <a:t>Satellite providers have costly monthly data packages and bandwidth capacity is </a:t>
            </a:r>
            <a:r>
              <a:rPr lang="en-US" dirty="0" smtClean="0"/>
              <a:t>limited</a:t>
            </a:r>
          </a:p>
          <a:p>
            <a:r>
              <a:rPr lang="en-US" dirty="0" smtClean="0"/>
              <a:t>Federal and state grant and loan programs available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61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Public Private Partnership</a:t>
            </a:r>
          </a:p>
          <a:p>
            <a:pPr lvl="1"/>
            <a:r>
              <a:rPr lang="en-US" dirty="0" smtClean="0"/>
              <a:t>Potential Partners</a:t>
            </a:r>
          </a:p>
          <a:p>
            <a:pPr lvl="2"/>
            <a:r>
              <a:rPr lang="en-US" dirty="0" smtClean="0"/>
              <a:t>Otsego County </a:t>
            </a:r>
          </a:p>
          <a:p>
            <a:pPr lvl="3"/>
            <a:r>
              <a:rPr lang="en-US" dirty="0" smtClean="0"/>
              <a:t>Tower sites, bonding</a:t>
            </a:r>
          </a:p>
          <a:p>
            <a:pPr lvl="2"/>
            <a:r>
              <a:rPr lang="en-US" dirty="0" smtClean="0"/>
              <a:t>Otsego Electric Cooperative</a:t>
            </a:r>
          </a:p>
          <a:p>
            <a:pPr lvl="3"/>
            <a:r>
              <a:rPr lang="en-US" dirty="0" smtClean="0"/>
              <a:t>Access to poles, construction and maintenance operations</a:t>
            </a:r>
          </a:p>
          <a:p>
            <a:pPr lvl="2"/>
            <a:r>
              <a:rPr lang="en-US" dirty="0" smtClean="0"/>
              <a:t>Telecommunications Provider</a:t>
            </a:r>
          </a:p>
          <a:p>
            <a:pPr lvl="3"/>
            <a:r>
              <a:rPr lang="en-US" dirty="0" smtClean="0"/>
              <a:t>Operational systems and regulatory experience</a:t>
            </a:r>
          </a:p>
          <a:p>
            <a:pPr lvl="2"/>
            <a:r>
              <a:rPr lang="en-US" dirty="0" smtClean="0"/>
              <a:t>County of Otsego IDA</a:t>
            </a:r>
          </a:p>
          <a:p>
            <a:pPr lvl="3"/>
            <a:r>
              <a:rPr lang="en-US" dirty="0" smtClean="0"/>
              <a:t>Grant writing / marketing </a:t>
            </a:r>
            <a:r>
              <a:rPr lang="en-US" smtClean="0"/>
              <a:t>expertise, PILOT/Property </a:t>
            </a:r>
            <a:r>
              <a:rPr lang="en-US" dirty="0"/>
              <a:t>Tax Relief, Financing/Funding partnership and overall Funding Applications/Project coordination</a:t>
            </a:r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617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engaging accounting and legal advice to evaluate Cooperative, Non Profit Corporation and other corporate / partnership / joint venture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25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Solution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Hybrid wireless and fiber network</a:t>
            </a:r>
          </a:p>
          <a:p>
            <a:pPr lvl="1"/>
            <a:r>
              <a:rPr lang="en-US" dirty="0" smtClean="0"/>
              <a:t>Initial network provides high speed broadband access to 19,800 (84%) unserved locations</a:t>
            </a:r>
          </a:p>
          <a:p>
            <a:pPr lvl="2"/>
            <a:r>
              <a:rPr lang="en-US" dirty="0" smtClean="0"/>
              <a:t>Hybrid </a:t>
            </a:r>
            <a:r>
              <a:rPr lang="en-US" dirty="0"/>
              <a:t>network minimum bandwidth is 10 MB down / 1 MB up</a:t>
            </a:r>
          </a:p>
          <a:p>
            <a:pPr lvl="1"/>
            <a:r>
              <a:rPr lang="en-US" dirty="0" smtClean="0"/>
              <a:t>Ongoing network build out to reach remaining unserved locations (16%)</a:t>
            </a:r>
          </a:p>
          <a:p>
            <a:pPr lvl="2"/>
            <a:r>
              <a:rPr lang="en-US" dirty="0" smtClean="0"/>
              <a:t>Can include </a:t>
            </a:r>
            <a:r>
              <a:rPr lang="en-US" dirty="0"/>
              <a:t>larger </a:t>
            </a:r>
            <a:r>
              <a:rPr lang="en-US" dirty="0" smtClean="0"/>
              <a:t>end user antenna</a:t>
            </a:r>
            <a:r>
              <a:rPr lang="en-US" dirty="0"/>
              <a:t>, range extenders, micro cells, new tower sites and additional </a:t>
            </a:r>
            <a:r>
              <a:rPr lang="en-US" dirty="0" smtClean="0"/>
              <a:t>Fiber To The Premises (FTTx) construction</a:t>
            </a:r>
          </a:p>
          <a:p>
            <a:pPr lvl="2"/>
            <a:r>
              <a:rPr lang="en-US" dirty="0" smtClean="0"/>
              <a:t>May be financed by a combination of additional grants and loans or out of retained earnings</a:t>
            </a:r>
          </a:p>
        </p:txBody>
      </p:sp>
    </p:spTree>
    <p:extLst>
      <p:ext uri="{BB962C8B-B14F-4D97-AF65-F5344CB8AC3E}">
        <p14:creationId xmlns:p14="http://schemas.microsoft.com/office/powerpoint/2010/main" xmlns="" val="14373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2674" y="1485363"/>
            <a:ext cx="4157466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1958" y="2196921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Ring 3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410" y="3550331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Ring 1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8414" y="2696428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Ring 2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 wireless and fiber network</a:t>
            </a:r>
          </a:p>
          <a:p>
            <a:pPr lvl="1"/>
            <a:r>
              <a:rPr lang="en-US" dirty="0" smtClean="0"/>
              <a:t>25 wireless towers connected by fiber backbone</a:t>
            </a:r>
          </a:p>
          <a:p>
            <a:pPr lvl="1"/>
            <a:r>
              <a:rPr lang="en-US" dirty="0" smtClean="0"/>
              <a:t>Wireless fixed broadband access in remote areas of County</a:t>
            </a:r>
          </a:p>
          <a:p>
            <a:pPr lvl="2"/>
            <a:r>
              <a:rPr lang="en-US" dirty="0" smtClean="0"/>
              <a:t>Serves 10,800 locations</a:t>
            </a:r>
          </a:p>
          <a:p>
            <a:pPr lvl="2"/>
            <a:r>
              <a:rPr lang="en-US" dirty="0" smtClean="0"/>
              <a:t>Minimum speed 10 MB down / 1 MB up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901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Hybrid wireless and fiber network</a:t>
            </a:r>
          </a:p>
          <a:p>
            <a:pPr lvl="1"/>
            <a:r>
              <a:rPr lang="en-US" dirty="0" smtClean="0"/>
              <a:t>FTTx </a:t>
            </a:r>
            <a:r>
              <a:rPr lang="en-US" dirty="0"/>
              <a:t>solution for community centers, home based businesses, Main Street businesses and residents along the fiber routes</a:t>
            </a:r>
          </a:p>
          <a:p>
            <a:pPr lvl="2"/>
            <a:r>
              <a:rPr lang="en-US" dirty="0" smtClean="0"/>
              <a:t>Fiber backbone includes 3 rings</a:t>
            </a:r>
          </a:p>
          <a:p>
            <a:pPr lvl="2"/>
            <a:r>
              <a:rPr lang="en-US" dirty="0" smtClean="0"/>
              <a:t>210 miles of new fiber</a:t>
            </a:r>
          </a:p>
          <a:p>
            <a:pPr lvl="2"/>
            <a:r>
              <a:rPr lang="en-US" dirty="0" smtClean="0"/>
              <a:t>120 miles of leased existing fiber</a:t>
            </a:r>
          </a:p>
          <a:p>
            <a:pPr lvl="2"/>
            <a:r>
              <a:rPr lang="en-US" dirty="0" smtClean="0"/>
              <a:t>Serves 9,000 locations / 13 community centers</a:t>
            </a:r>
          </a:p>
          <a:p>
            <a:pPr lvl="2"/>
            <a:r>
              <a:rPr lang="en-US" dirty="0" smtClean="0"/>
              <a:t>Minimum 25 MB down / 25 up, Gigabit speeds possible</a:t>
            </a:r>
          </a:p>
        </p:txBody>
      </p:sp>
    </p:spTree>
    <p:extLst>
      <p:ext uri="{BB962C8B-B14F-4D97-AF65-F5344CB8AC3E}">
        <p14:creationId xmlns:p14="http://schemas.microsoft.com/office/powerpoint/2010/main" xmlns="" val="2793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Estimated project cost - $30.3 million</a:t>
            </a:r>
          </a:p>
          <a:p>
            <a:pPr lvl="1"/>
            <a:r>
              <a:rPr lang="en-US" b="1" dirty="0" smtClean="0"/>
              <a:t>50% loans including working capital </a:t>
            </a:r>
          </a:p>
          <a:p>
            <a:pPr lvl="1"/>
            <a:r>
              <a:rPr lang="en-US" b="1" dirty="0" smtClean="0"/>
              <a:t>50% grants</a:t>
            </a:r>
          </a:p>
          <a:p>
            <a:r>
              <a:rPr lang="en-US" b="1" dirty="0" smtClean="0"/>
              <a:t>Profitable operations, </a:t>
            </a:r>
            <a:r>
              <a:rPr lang="en-US" b="1" dirty="0"/>
              <a:t>positive cash flow throughout the six year projection </a:t>
            </a:r>
            <a:r>
              <a:rPr lang="en-US" b="1" dirty="0" smtClean="0"/>
              <a:t>period</a:t>
            </a:r>
          </a:p>
          <a:p>
            <a:r>
              <a:rPr lang="en-US" b="1" dirty="0" smtClean="0"/>
              <a:t>Financial </a:t>
            </a:r>
            <a:r>
              <a:rPr lang="en-US" b="1" dirty="0"/>
              <a:t>ratio benchmarks </a:t>
            </a:r>
            <a:r>
              <a:rPr lang="en-US" b="1" dirty="0" smtClean="0"/>
              <a:t>met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78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R - Presentation">
  <a:themeElements>
    <a:clrScheme name="FARR Technologies">
      <a:dk1>
        <a:srgbClr val="FFFFFF"/>
      </a:dk1>
      <a:lt1>
        <a:sysClr val="window" lastClr="FFFFFF"/>
      </a:lt1>
      <a:dk2>
        <a:srgbClr val="F2F2F2"/>
      </a:dk2>
      <a:lt2>
        <a:srgbClr val="F2F2F2"/>
      </a:lt2>
      <a:accent1>
        <a:srgbClr val="A5A5A5"/>
      </a:accent1>
      <a:accent2>
        <a:srgbClr val="7F7F7F"/>
      </a:accent2>
      <a:accent3>
        <a:srgbClr val="595959"/>
      </a:accent3>
      <a:accent4>
        <a:srgbClr val="3F3F3F"/>
      </a:accent4>
      <a:accent5>
        <a:srgbClr val="262626"/>
      </a:accent5>
      <a:accent6>
        <a:srgbClr val="0C0C0C"/>
      </a:accent6>
      <a:hlink>
        <a:srgbClr val="000000"/>
      </a:hlink>
      <a:folHlink>
        <a:srgbClr val="FFFFFF"/>
      </a:folHlink>
    </a:clrScheme>
    <a:fontScheme name="FARR Technologies">
      <a:majorFont>
        <a:latin typeface="Goudy Old Style"/>
        <a:ea typeface=""/>
        <a:cs typeface=""/>
      </a:majorFont>
      <a:minorFont>
        <a:latin typeface="Franklin Gothic Book"/>
        <a:ea typeface=""/>
        <a:cs typeface="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79D362D873E748B23E74223CEC7C85" ma:contentTypeVersion="0" ma:contentTypeDescription="Create a new document." ma:contentTypeScope="" ma:versionID="47301a14e6df0a773c9ff940bce894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C82C1C-A458-44F8-B895-A8C19FFAB9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7877DC-284D-4074-9A44-1BA6A1918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E11913-149D-49B9-98EE-496C7E6AB98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FARR%20-%20Presentation</Template>
  <TotalTime>128</TotalTime>
  <Words>441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FARR - Presentation</vt:lpstr>
      <vt:lpstr>County of Otsego IDA Broadband Feasibility Study</vt:lpstr>
      <vt:lpstr>Opportunity</vt:lpstr>
      <vt:lpstr>Structure</vt:lpstr>
      <vt:lpstr>Structure</vt:lpstr>
      <vt:lpstr>Technology Solution</vt:lpstr>
      <vt:lpstr>Technology Solution</vt:lpstr>
      <vt:lpstr>Technology Solution</vt:lpstr>
      <vt:lpstr>Technology Solution</vt:lpstr>
      <vt:lpstr>Financials</vt:lpstr>
      <vt:lpstr>Project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Ostego IDA Broadband Feasibility Study</dc:title>
  <dc:creator>Peter Rasmusson</dc:creator>
  <cp:lastModifiedBy>Jim Kevlin</cp:lastModifiedBy>
  <cp:revision>17</cp:revision>
  <dcterms:created xsi:type="dcterms:W3CDTF">2014-11-21T20:59:43Z</dcterms:created>
  <dcterms:modified xsi:type="dcterms:W3CDTF">2014-12-04T16:47:23Z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0x010100CA79D362D873E748B23E74223CEC7C85</vt:lpwstr>
  </property>
</Properties>
</file>